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301" r:id="rId3"/>
    <p:sldId id="289" r:id="rId4"/>
    <p:sldId id="294" r:id="rId5"/>
    <p:sldId id="279" r:id="rId6"/>
    <p:sldId id="303" r:id="rId7"/>
    <p:sldId id="302" r:id="rId8"/>
    <p:sldId id="287" r:id="rId9"/>
    <p:sldId id="283" r:id="rId10"/>
    <p:sldId id="282" r:id="rId11"/>
    <p:sldId id="284" r:id="rId12"/>
    <p:sldId id="300" r:id="rId13"/>
  </p:sldIdLst>
  <p:sldSz cx="18288000" cy="10287000"/>
  <p:notesSz cx="6858000" cy="9144000"/>
  <p:embeddedFontLst>
    <p:embeddedFont>
      <p:font typeface="Arial Rounded MT Bold" panose="020F0704030504030204" pitchFamily="34" charset="0"/>
      <p:regular r:id="rId15"/>
    </p:embeddedFont>
    <p:embeddedFont>
      <p:font typeface="Bahnschrift SemiBold" panose="020B0502040204020203" pitchFamily="34" charset="0"/>
      <p:bold r:id="rId16"/>
    </p:embeddedFont>
    <p:embeddedFont>
      <p:font typeface="Open Sans" panose="020B0606030504020204" pitchFamily="34" charset="0"/>
      <p:regular r:id="rId17"/>
      <p:bold r:id="rId18"/>
      <p:italic r:id="rId19"/>
      <p:boldItalic r:id="rId20"/>
    </p:embeddedFont>
    <p:embeddedFont>
      <p:font typeface="Open Sans Bold" panose="020B0806030504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76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554" y="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4D29B-3D43-431F-8D8B-5577E4A2BED2}" type="datetimeFigureOut">
              <a:rPr lang="uk-UA" smtClean="0"/>
              <a:t>09.07.2025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45C718-89E7-49DB-B164-0930C2FB5E2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540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5C718-89E7-49DB-B164-0930C2FB5E24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21495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2121C-B74C-407D-D29C-99795722C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47DCFD12-74ED-4C33-DB18-B6E014B073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id="{2C0946E0-BD67-4EF7-58B5-13351DB935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F4CC1DC-3249-00E7-225F-07EEED1894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5C718-89E7-49DB-B164-0930C2FB5E24}" type="slidenum">
              <a:rPr lang="uk-UA" smtClean="0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8961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ecosense.ngo@gmail.com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06439" y="802808"/>
            <a:ext cx="9879367" cy="9484192"/>
          </a:xfrm>
          <a:custGeom>
            <a:avLst/>
            <a:gdLst/>
            <a:ahLst/>
            <a:cxnLst/>
            <a:rect l="l" t="t" r="r" b="b"/>
            <a:pathLst>
              <a:path w="9879367" h="9484192">
                <a:moveTo>
                  <a:pt x="0" y="0"/>
                </a:moveTo>
                <a:lnTo>
                  <a:pt x="9879366" y="0"/>
                </a:lnTo>
                <a:lnTo>
                  <a:pt x="9879366" y="9484192"/>
                </a:lnTo>
                <a:lnTo>
                  <a:pt x="0" y="94841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81" r="-181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047750" y="870857"/>
            <a:ext cx="16192500" cy="8613335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8" name="Group 8"/>
          <p:cNvGrpSpPr/>
          <p:nvPr/>
        </p:nvGrpSpPr>
        <p:grpSpPr>
          <a:xfrm>
            <a:off x="1922318" y="4325850"/>
            <a:ext cx="14872099" cy="3119061"/>
            <a:chOff x="0" y="-170602"/>
            <a:chExt cx="19829465" cy="4158749"/>
          </a:xfrm>
        </p:grpSpPr>
        <p:sp>
          <p:nvSpPr>
            <p:cNvPr id="9" name="TextBox 9"/>
            <p:cNvSpPr txBox="1"/>
            <p:nvPr/>
          </p:nvSpPr>
          <p:spPr>
            <a:xfrm>
              <a:off x="1399309" y="-170602"/>
              <a:ext cx="18430156" cy="39395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endParaRPr lang="uk-UA" sz="6000" dirty="0">
                <a:solidFill>
                  <a:srgbClr val="008080"/>
                </a:solidFill>
                <a:latin typeface="Open Sans Extra Bold Bold"/>
              </a:endParaRPr>
            </a:p>
            <a:p>
              <a:r>
                <a:rPr lang="uk-UA" sz="4400" b="1" dirty="0">
                  <a:solidFill>
                    <a:schemeClr val="accent3">
                      <a:lumMod val="50000"/>
                    </a:schemeClr>
                  </a:solidFill>
                </a:rPr>
                <a:t>Підвищення стійкості і згуртованості </a:t>
              </a:r>
              <a:r>
                <a:rPr lang="uk-UA" sz="4400" b="1" i="0" dirty="0">
                  <a:solidFill>
                    <a:schemeClr val="accent3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Запоріжжя</a:t>
              </a:r>
              <a:r>
                <a:rPr lang="uk-UA" sz="4400" b="0" i="0" dirty="0">
                  <a:solidFill>
                    <a:schemeClr val="accent3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r>
                <a:rPr lang="uk-UA" sz="4400" b="0" i="0" dirty="0">
                  <a:solidFill>
                    <a:schemeClr val="accent3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через Раду відновлення як інструмент залучення </a:t>
              </a:r>
            </a:p>
            <a:p>
              <a:r>
                <a:rPr lang="uk-UA" sz="4400" b="0" i="0" dirty="0">
                  <a:solidFill>
                    <a:schemeClr val="accent3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і координації ОГС і ОМС місцевого і національного рівня</a:t>
              </a:r>
              <a:endParaRPr lang="uk-UA" sz="44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601433"/>
              <a:ext cx="13211663" cy="386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438400" y="6367443"/>
            <a:ext cx="12573000" cy="1429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79"/>
              </a:lnSpc>
              <a:spcBef>
                <a:spcPct val="0"/>
              </a:spcBef>
            </a:pPr>
            <a:endParaRPr lang="uk-UA" sz="2700" spc="54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3779"/>
              </a:lnSpc>
              <a:spcBef>
                <a:spcPct val="0"/>
              </a:spcBef>
            </a:pPr>
            <a:endParaRPr lang="uk-UA" sz="2700" spc="54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3779"/>
              </a:lnSpc>
              <a:spcBef>
                <a:spcPct val="0"/>
              </a:spcBef>
            </a:pPr>
            <a:r>
              <a:rPr lang="uk-UA" sz="2700" spc="54" dirty="0">
                <a:solidFill>
                  <a:srgbClr val="000000"/>
                </a:solidFill>
                <a:latin typeface="Open Sans Bold"/>
              </a:rPr>
              <a:t>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1789218"/>
            <a:ext cx="1698754" cy="169875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7589" y="1615946"/>
            <a:ext cx="4116648" cy="16987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A5F268-73B6-A4B0-8380-5F9E9889F9DE}"/>
              </a:ext>
            </a:extLst>
          </p:cNvPr>
          <p:cNvSpPr txBox="1"/>
          <p:nvPr/>
        </p:nvSpPr>
        <p:spPr>
          <a:xfrm>
            <a:off x="2971800" y="7617014"/>
            <a:ext cx="11887200" cy="1004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779"/>
              </a:lnSpc>
              <a:spcBef>
                <a:spcPct val="0"/>
              </a:spcBef>
            </a:pPr>
            <a:r>
              <a:rPr lang="uk-UA" sz="1800" spc="54" dirty="0">
                <a:solidFill>
                  <a:srgbClr val="000000"/>
                </a:solidFill>
                <a:latin typeface="Open Sans Bold"/>
              </a:rPr>
              <a:t>Тетяна </a:t>
            </a:r>
            <a:r>
              <a:rPr lang="uk-UA" sz="1800" spc="54" dirty="0" err="1">
                <a:solidFill>
                  <a:srgbClr val="000000"/>
                </a:solidFill>
                <a:latin typeface="Open Sans Bold"/>
              </a:rPr>
              <a:t>Жавжарова</a:t>
            </a:r>
            <a:r>
              <a:rPr lang="uk-UA" sz="1800" spc="54" dirty="0">
                <a:solidFill>
                  <a:srgbClr val="000000"/>
                </a:solidFill>
                <a:latin typeface="Open Sans Bold"/>
              </a:rPr>
              <a:t>, </a:t>
            </a:r>
          </a:p>
          <a:p>
            <a:pPr>
              <a:lnSpc>
                <a:spcPts val="3779"/>
              </a:lnSpc>
              <a:spcBef>
                <a:spcPct val="0"/>
              </a:spcBef>
            </a:pPr>
            <a:r>
              <a:rPr lang="uk-UA" sz="1800" spc="54" dirty="0">
                <a:solidFill>
                  <a:srgbClr val="000000"/>
                </a:solidFill>
                <a:latin typeface="Open Sans Bold"/>
              </a:rPr>
              <a:t>голова ГО «</a:t>
            </a:r>
            <a:r>
              <a:rPr lang="uk-UA" sz="1800" spc="54" dirty="0" err="1">
                <a:solidFill>
                  <a:srgbClr val="000000"/>
                </a:solidFill>
                <a:latin typeface="Open Sans Bold"/>
              </a:rPr>
              <a:t>Екосенс</a:t>
            </a:r>
            <a:r>
              <a:rPr lang="uk-UA" sz="1800" spc="54" dirty="0">
                <a:solidFill>
                  <a:srgbClr val="000000"/>
                </a:solidFill>
                <a:latin typeface="Open Sans Bold"/>
              </a:rPr>
              <a:t>», </a:t>
            </a:r>
            <a:r>
              <a:rPr lang="uk-UA" sz="1800" spc="54" dirty="0" err="1">
                <a:solidFill>
                  <a:srgbClr val="000000"/>
                </a:solidFill>
                <a:latin typeface="Open Sans Bold"/>
              </a:rPr>
              <a:t>координаторка</a:t>
            </a:r>
            <a:r>
              <a:rPr lang="uk-UA" sz="1800" spc="54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uk-UA" sz="1800" spc="54" dirty="0" err="1">
                <a:solidFill>
                  <a:srgbClr val="000000"/>
                </a:solidFill>
                <a:latin typeface="Open Sans Bold"/>
              </a:rPr>
              <a:t>проєкту</a:t>
            </a:r>
            <a:endParaRPr lang="en-US" sz="1800" spc="54" dirty="0">
              <a:solidFill>
                <a:srgbClr val="000000"/>
              </a:solidFill>
              <a:latin typeface="Open Sans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295400" y="2677603"/>
            <a:ext cx="15518123" cy="38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99" b="0" i="0" u="none" strike="noStrike" kern="1200" cap="none" spc="68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83007" y="495300"/>
            <a:ext cx="10142194" cy="108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7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141414"/>
              </a:solidFill>
              <a:effectLst/>
              <a:uLnTx/>
              <a:uFillTx/>
              <a:latin typeface="Open Sans" panose="020B0604020202020204" charset="0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3086" y="440130"/>
            <a:ext cx="12834314" cy="11430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br>
              <a:rPr lang="uk-UA" dirty="0"/>
            </a:br>
            <a:br>
              <a:rPr lang="uk-UA" dirty="0"/>
            </a:br>
            <a:r>
              <a:rPr lang="uk-UA" sz="3600" dirty="0">
                <a:solidFill>
                  <a:schemeClr val="accent3">
                    <a:lumMod val="50000"/>
                  </a:schemeClr>
                </a:solidFill>
              </a:rPr>
              <a:t>Дослідження «Добре врядування Запоріжжя</a:t>
            </a:r>
            <a:br>
              <a:rPr lang="uk-UA" sz="36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uk-UA" sz="3600" dirty="0">
                <a:solidFill>
                  <a:schemeClr val="accent3">
                    <a:lumMod val="50000"/>
                  </a:schemeClr>
                </a:solidFill>
              </a:rPr>
              <a:t> очима влади та громади» за методикою Ради Європи + власні метрики</a:t>
            </a:r>
            <a:br>
              <a:rPr lang="ru-RU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ru-RU" b="1" dirty="0">
                <a:solidFill>
                  <a:schemeClr val="accent3">
                    <a:lumMod val="50000"/>
                  </a:schemeClr>
                </a:solidFill>
                <a:latin typeface="Bahnschrift SemiBold" panose="020B0502040204020203" pitchFamily="34" charset="0"/>
              </a:rPr>
            </a:br>
            <a:endParaRPr lang="ru-RU" b="1" dirty="0">
              <a:solidFill>
                <a:schemeClr val="accent3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5" name="Объект 14"/>
          <p:cNvSpPr>
            <a:spLocks noGrp="1"/>
          </p:cNvSpPr>
          <p:nvPr>
            <p:ph idx="1"/>
          </p:nvPr>
        </p:nvSpPr>
        <p:spPr>
          <a:xfrm>
            <a:off x="5344048" y="2485691"/>
            <a:ext cx="7762352" cy="5172409"/>
          </a:xfrm>
        </p:spPr>
        <p:txBody>
          <a:bodyPr>
            <a:normAutofit fontScale="85000" lnSpcReduction="10000"/>
          </a:bodyPr>
          <a:lstStyle/>
          <a:p>
            <a:r>
              <a:rPr lang="uk-UA" sz="2800" dirty="0"/>
              <a:t>Вперше проведено бачення доброго/належного врядування та залучення громадськості в Запоріжжі </a:t>
            </a:r>
            <a:r>
              <a:rPr lang="uk-UA" sz="2800" b="1" dirty="0"/>
              <a:t>з різних сторін</a:t>
            </a:r>
            <a:r>
              <a:rPr lang="uk-UA" sz="2800" dirty="0"/>
              <a:t> та оцінено практику і можливості для ефективнішої координації діяльності ОГС і ОМС.</a:t>
            </a:r>
            <a:endParaRPr lang="ru-RU" sz="2800" dirty="0"/>
          </a:p>
          <a:p>
            <a:r>
              <a:rPr lang="uk-UA" sz="2800" dirty="0"/>
              <a:t>Визначено сильні/слабкі сторони, виклики, загрози для демократичного розвитку Запоріжжя.</a:t>
            </a:r>
          </a:p>
          <a:p>
            <a:r>
              <a:rPr lang="uk-UA" sz="2800" dirty="0"/>
              <a:t>Досліджено стан використання інструментів громадської участі та дано рекомендації із поліпшення залучення громадян і </a:t>
            </a:r>
            <a:r>
              <a:rPr lang="uk-UA" sz="2800" dirty="0" err="1"/>
              <a:t>партисипації</a:t>
            </a:r>
            <a:r>
              <a:rPr lang="uk-UA" sz="2800" dirty="0"/>
              <a:t>; </a:t>
            </a:r>
          </a:p>
          <a:p>
            <a:r>
              <a:rPr lang="uk-UA" sz="2800" dirty="0"/>
              <a:t>Надано рекомендації з </a:t>
            </a:r>
            <a:r>
              <a:rPr lang="uk-UA" sz="2800" dirty="0" err="1"/>
              <a:t>міжсекторальної</a:t>
            </a:r>
            <a:r>
              <a:rPr lang="uk-UA" sz="2800" dirty="0"/>
              <a:t> співпраці між ОГС і ОМС, владою і містянами із налагодження діалогу та підвищення ефективності співпраці в питаннях життєдіяльності та розвитку Запоріжжя в умовах війни та післявоєнного відновлення.</a:t>
            </a:r>
            <a:endParaRPr lang="ru-RU" sz="28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8420100"/>
            <a:ext cx="1633708" cy="16337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3981" y="226485"/>
            <a:ext cx="4482320" cy="18496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360938"/>
            <a:ext cx="4728687" cy="6115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5BE7B2-D681-0086-CE28-D5F0023784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53" y="2098850"/>
            <a:ext cx="4605769" cy="65143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991312A-A74E-4D9C-9EAB-CFFF300074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7847" y="3574323"/>
            <a:ext cx="3657600" cy="36576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2BA2E9-60B4-71FC-714A-AA19D30391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051" y="8613240"/>
            <a:ext cx="1522867" cy="1522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A69663-3A7D-A60A-541F-ED858BCD473E}"/>
              </a:ext>
            </a:extLst>
          </p:cNvPr>
          <p:cNvSpPr txBox="1"/>
          <p:nvPr/>
        </p:nvSpPr>
        <p:spPr>
          <a:xfrm>
            <a:off x="10251011" y="7958435"/>
            <a:ext cx="723900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400" dirty="0"/>
              <a:t>Звіт презентовано на круглому столі  секретарю Запорізької міської ради, представникам  виконкому, обговорено на засіданнях Національної платформи стійкості та згуртованості, на обласних робочих групах ПРООН.   </a:t>
            </a:r>
          </a:p>
          <a:p>
            <a:endParaRPr lang="uk-UA" dirty="0"/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3764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295400" y="2677603"/>
            <a:ext cx="15518123" cy="38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99" b="0" i="0" u="none" strike="noStrike" kern="1200" cap="none" spc="68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83007" y="495300"/>
            <a:ext cx="10142194" cy="108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7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141414"/>
              </a:solidFill>
              <a:effectLst/>
              <a:uLnTx/>
              <a:uFillTx/>
              <a:latin typeface="Open Sans" panose="020B0604020202020204" charset="0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13126"/>
            <a:ext cx="9074991" cy="11430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br>
              <a:rPr lang="uk-UA" dirty="0"/>
            </a:br>
            <a:br>
              <a:rPr lang="uk-UA" dirty="0"/>
            </a:br>
            <a:br>
              <a:rPr lang="uk-UA" dirty="0"/>
            </a:br>
            <a:br>
              <a:rPr lang="uk-UA" dirty="0"/>
            </a:br>
            <a:r>
              <a:rPr lang="uk-UA" sz="3600" dirty="0">
                <a:solidFill>
                  <a:schemeClr val="accent3">
                    <a:lumMod val="50000"/>
                  </a:schemeClr>
                </a:solidFill>
              </a:rPr>
              <a:t>Навчання для активних людей і молоді  «Інструменти участі активних запоріжців»</a:t>
            </a:r>
            <a:br>
              <a:rPr lang="ru-RU" sz="4000" dirty="0">
                <a:solidFill>
                  <a:schemeClr val="accent3">
                    <a:lumMod val="50000"/>
                  </a:schemeClr>
                </a:solidFill>
              </a:rPr>
            </a:br>
            <a:br>
              <a:rPr lang="ru-RU" sz="4000" dirty="0">
                <a:solidFill>
                  <a:schemeClr val="accent3">
                    <a:lumMod val="50000"/>
                  </a:schemeClr>
                </a:solidFill>
              </a:rPr>
            </a:br>
            <a:br>
              <a:rPr lang="ru-RU" dirty="0"/>
            </a:br>
            <a:br>
              <a:rPr lang="ru-RU" b="1" dirty="0">
                <a:solidFill>
                  <a:schemeClr val="accent3">
                    <a:lumMod val="50000"/>
                  </a:schemeClr>
                </a:solidFill>
                <a:latin typeface="Bahnschrift SemiBold" panose="020B0502040204020203" pitchFamily="34" charset="0"/>
              </a:rPr>
            </a:br>
            <a:endParaRPr lang="ru-RU" b="1" dirty="0">
              <a:solidFill>
                <a:schemeClr val="accent3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8" name="Місце для вмісту 7">
            <a:extLst>
              <a:ext uri="{FF2B5EF4-FFF2-40B4-BE49-F238E27FC236}">
                <a16:creationId xmlns:a16="http://schemas.microsoft.com/office/drawing/2014/main" id="{04892423-252E-B256-5560-4737752E5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664" y="3562724"/>
            <a:ext cx="9220200" cy="6145299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460E2A3-BC0F-9A37-2933-56F41A16B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136" y="4092741"/>
            <a:ext cx="4380598" cy="568943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4101EF-4ACF-35A5-21BF-C6187C4CCB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9464" y="114300"/>
            <a:ext cx="1676400" cy="1676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29BA552-4CCD-BBB0-C9B7-947FC2A90A02}"/>
              </a:ext>
            </a:extLst>
          </p:cNvPr>
          <p:cNvSpPr txBox="1"/>
          <p:nvPr/>
        </p:nvSpPr>
        <p:spPr>
          <a:xfrm>
            <a:off x="613968" y="1904765"/>
            <a:ext cx="1706006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/>
              <a:t>Вперше в Запоріжжі підготовлена брошура та буклет про інструменти участі, які  стали основою для навчання молоді та ГО, Молодіжної та </a:t>
            </a:r>
            <a:r>
              <a:rPr lang="uk-UA" sz="2400"/>
              <a:t>Громадської рад, </a:t>
            </a:r>
            <a:r>
              <a:rPr lang="uk-UA" sz="2400" dirty="0"/>
              <a:t>використовуються Координаційною радою сприяння розвитку ОГС при ЗОВА.</a:t>
            </a:r>
            <a:r>
              <a:rPr lang="en-US" sz="2400" dirty="0"/>
              <a:t> </a:t>
            </a:r>
            <a:endParaRPr lang="uk-UA" sz="2400" dirty="0"/>
          </a:p>
          <a:p>
            <a:r>
              <a:rPr lang="uk-UA" sz="2400" dirty="0"/>
              <a:t>Проведено тренінги із створення ОСН, із інструментів участі.</a:t>
            </a:r>
          </a:p>
          <a:p>
            <a:r>
              <a:rPr lang="uk-UA" sz="2400" dirty="0"/>
              <a:t>До </a:t>
            </a:r>
            <a:r>
              <a:rPr lang="uk-UA" sz="2400" dirty="0" err="1"/>
              <a:t>тренерства</a:t>
            </a:r>
            <a:r>
              <a:rPr lang="uk-UA" sz="2400" dirty="0"/>
              <a:t> і співпраці залучені депутати Запорізької міської ради. </a:t>
            </a:r>
            <a:endParaRPr lang="en-US" sz="2400" dirty="0"/>
          </a:p>
          <a:p>
            <a:endParaRPr lang="uk-UA" sz="20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31A5D2A-3962-6954-3C37-73EE2866D4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949" y="6635374"/>
            <a:ext cx="32385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65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B16F8-239D-B9D9-869F-BC9256824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93C3297-31D7-1162-A128-B0D787FC26A4}"/>
              </a:ext>
            </a:extLst>
          </p:cNvPr>
          <p:cNvSpPr/>
          <p:nvPr/>
        </p:nvSpPr>
        <p:spPr>
          <a:xfrm>
            <a:off x="800100" y="802808"/>
            <a:ext cx="17485706" cy="9484192"/>
          </a:xfrm>
          <a:custGeom>
            <a:avLst/>
            <a:gdLst/>
            <a:ahLst/>
            <a:cxnLst/>
            <a:rect l="l" t="t" r="r" b="b"/>
            <a:pathLst>
              <a:path w="9879367" h="9484192">
                <a:moveTo>
                  <a:pt x="0" y="0"/>
                </a:moveTo>
                <a:lnTo>
                  <a:pt x="9879366" y="0"/>
                </a:lnTo>
                <a:lnTo>
                  <a:pt x="9879366" y="9484192"/>
                </a:lnTo>
                <a:lnTo>
                  <a:pt x="0" y="94841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81" r="-181"/>
            </a:stretch>
          </a:blipFill>
        </p:spPr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A6C7228F-8DE3-A1E0-49FF-72492F7EEFE5}"/>
              </a:ext>
            </a:extLst>
          </p:cNvPr>
          <p:cNvSpPr/>
          <p:nvPr/>
        </p:nvSpPr>
        <p:spPr>
          <a:xfrm>
            <a:off x="1295400" y="870857"/>
            <a:ext cx="16192500" cy="8613335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25FE9183-62C0-3A92-0076-251E7228A25D}"/>
              </a:ext>
            </a:extLst>
          </p:cNvPr>
          <p:cNvGrpSpPr/>
          <p:nvPr/>
        </p:nvGrpSpPr>
        <p:grpSpPr>
          <a:xfrm>
            <a:off x="2415688" y="1409701"/>
            <a:ext cx="15353984" cy="6483516"/>
            <a:chOff x="0" y="-3156694"/>
            <a:chExt cx="19120261" cy="7144841"/>
          </a:xfrm>
        </p:grpSpPr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A851F47C-5542-9696-FA9C-6C516DF65DB6}"/>
                </a:ext>
              </a:extLst>
            </p:cNvPr>
            <p:cNvSpPr txBox="1"/>
            <p:nvPr/>
          </p:nvSpPr>
          <p:spPr>
            <a:xfrm>
              <a:off x="6309897" y="-3156694"/>
              <a:ext cx="12810364" cy="51706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endParaRPr lang="uk-UA" sz="6000" dirty="0">
                <a:solidFill>
                  <a:srgbClr val="008080"/>
                </a:solidFill>
                <a:latin typeface="Open Sans Extra Bold Bold"/>
              </a:endParaRPr>
            </a:p>
            <a:p>
              <a:r>
                <a:rPr lang="uk-UA" sz="3200" b="1" dirty="0">
                  <a:solidFill>
                    <a:schemeClr val="accent3">
                      <a:lumMod val="50000"/>
                    </a:schemeClr>
                  </a:solidFill>
                </a:rPr>
                <a:t>  Дякуємо за увагу! </a:t>
              </a:r>
            </a:p>
            <a:p>
              <a:br>
                <a:rPr lang="uk-UA" sz="3200" b="1" dirty="0">
                  <a:solidFill>
                    <a:schemeClr val="accent3">
                      <a:lumMod val="50000"/>
                    </a:schemeClr>
                  </a:solidFill>
                </a:rPr>
              </a:br>
              <a:r>
                <a:rPr lang="uk-UA" sz="3200" b="1" dirty="0">
                  <a:solidFill>
                    <a:schemeClr val="accent3">
                      <a:lumMod val="50000"/>
                    </a:schemeClr>
                  </a:solidFill>
                </a:rPr>
                <a:t>Відкриті до співпраці</a:t>
              </a:r>
              <a:endParaRPr lang="en-US" sz="3200" b="1" dirty="0">
                <a:solidFill>
                  <a:srgbClr val="002060"/>
                </a:solidFill>
              </a:endParaRPr>
            </a:p>
            <a:p>
              <a:endParaRPr lang="uk-UA" sz="3200" b="1" dirty="0">
                <a:solidFill>
                  <a:srgbClr val="002060"/>
                </a:solidFill>
              </a:endParaRPr>
            </a:p>
            <a:p>
              <a:endParaRPr lang="uk-UA" sz="3200" b="1" dirty="0">
                <a:solidFill>
                  <a:srgbClr val="002060"/>
                </a:solidFill>
              </a:endParaRPr>
            </a:p>
            <a:p>
              <a:endParaRPr lang="uk-UA" sz="3200" b="1" dirty="0">
                <a:solidFill>
                  <a:srgbClr val="002060"/>
                </a:solidFill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EF376A1B-BF59-5132-3631-18943001D556}"/>
                </a:ext>
              </a:extLst>
            </p:cNvPr>
            <p:cNvSpPr txBox="1"/>
            <p:nvPr/>
          </p:nvSpPr>
          <p:spPr>
            <a:xfrm>
              <a:off x="0" y="3601433"/>
              <a:ext cx="13211663" cy="386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1" name="TextBox 11">
            <a:extLst>
              <a:ext uri="{FF2B5EF4-FFF2-40B4-BE49-F238E27FC236}">
                <a16:creationId xmlns:a16="http://schemas.microsoft.com/office/drawing/2014/main" id="{5B049BC2-2329-1280-83A6-C7836AA5320E}"/>
              </a:ext>
            </a:extLst>
          </p:cNvPr>
          <p:cNvSpPr txBox="1"/>
          <p:nvPr/>
        </p:nvSpPr>
        <p:spPr>
          <a:xfrm>
            <a:off x="2438400" y="6367443"/>
            <a:ext cx="12573000" cy="1429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79"/>
              </a:lnSpc>
              <a:spcBef>
                <a:spcPct val="0"/>
              </a:spcBef>
            </a:pPr>
            <a:endParaRPr lang="uk-UA" sz="2700" spc="54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3779"/>
              </a:lnSpc>
              <a:spcBef>
                <a:spcPct val="0"/>
              </a:spcBef>
            </a:pPr>
            <a:endParaRPr lang="uk-UA" sz="2700" spc="54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3779"/>
              </a:lnSpc>
              <a:spcBef>
                <a:spcPct val="0"/>
              </a:spcBef>
            </a:pPr>
            <a:r>
              <a:rPr lang="uk-UA" sz="2700" spc="54" dirty="0">
                <a:solidFill>
                  <a:srgbClr val="000000"/>
                </a:solidFill>
                <a:latin typeface="Open Sans Bold"/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530C7D-276D-4FA3-5508-4516A85177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382" y="5841310"/>
            <a:ext cx="2481760" cy="2481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C9A7C9-6F8C-B0AE-F8A2-86B38C586818}"/>
              </a:ext>
            </a:extLst>
          </p:cNvPr>
          <p:cNvSpPr txBox="1"/>
          <p:nvPr/>
        </p:nvSpPr>
        <p:spPr>
          <a:xfrm>
            <a:off x="12115800" y="6064556"/>
            <a:ext cx="4457700" cy="1511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US" sz="2400" spc="54" dirty="0">
                <a:solidFill>
                  <a:srgbClr val="0070C0"/>
                </a:solidFill>
                <a:latin typeface="Open Sans Bold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ecosense.ngo@gmail.com</a:t>
            </a:r>
            <a:r>
              <a:rPr lang="uk-UA" sz="2400" spc="54" dirty="0">
                <a:solidFill>
                  <a:srgbClr val="0070C0"/>
                </a:solidFill>
                <a:latin typeface="Open Sans Bold"/>
              </a:rPr>
              <a:t> </a:t>
            </a:r>
            <a:r>
              <a:rPr lang="en-US" sz="2400" spc="54" dirty="0">
                <a:solidFill>
                  <a:srgbClr val="0070C0"/>
                </a:solidFill>
                <a:latin typeface="Open Sans Bold"/>
              </a:rPr>
              <a:t>                                                          </a:t>
            </a:r>
            <a:endParaRPr lang="uk-UA" sz="2400" spc="54" dirty="0">
              <a:solidFill>
                <a:srgbClr val="0070C0"/>
              </a:solidFill>
              <a:latin typeface="Open Sans Bold"/>
            </a:endParaRPr>
          </a:p>
          <a:p>
            <a:pPr>
              <a:lnSpc>
                <a:spcPts val="3779"/>
              </a:lnSpc>
              <a:spcBef>
                <a:spcPct val="0"/>
              </a:spcBef>
            </a:pPr>
            <a:endParaRPr lang="uk-UA" sz="2400" u="sng" spc="54" dirty="0">
              <a:solidFill>
                <a:srgbClr val="0070C0"/>
              </a:solidFill>
              <a:latin typeface="Open Sans Bold"/>
            </a:endParaRPr>
          </a:p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US" sz="2400" u="sng" spc="54" dirty="0">
                <a:solidFill>
                  <a:srgbClr val="0070C0"/>
                </a:solidFill>
                <a:latin typeface="Open Sans Bold"/>
              </a:rPr>
              <a:t>vidnova.info </a:t>
            </a:r>
            <a:r>
              <a:rPr lang="uk-UA" sz="2400" u="sng" spc="54" dirty="0">
                <a:solidFill>
                  <a:srgbClr val="0070C0"/>
                </a:solidFill>
                <a:latin typeface="Open Sans Bold"/>
              </a:rPr>
              <a:t>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09A406D-4A52-DE4D-A321-719C906550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853340"/>
            <a:ext cx="44577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969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979C1-559C-6A61-FE6D-66C9EB3DA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73726150-F6CF-CCFD-4440-2ABD93E5B484}"/>
              </a:ext>
            </a:extLst>
          </p:cNvPr>
          <p:cNvSpPr/>
          <p:nvPr/>
        </p:nvSpPr>
        <p:spPr>
          <a:xfrm>
            <a:off x="21771" y="9563099"/>
            <a:ext cx="18320657" cy="7184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7206BE3-D023-0D03-EF1A-C0435B3D3348}"/>
              </a:ext>
            </a:extLst>
          </p:cNvPr>
          <p:cNvSpPr txBox="1"/>
          <p:nvPr/>
        </p:nvSpPr>
        <p:spPr>
          <a:xfrm>
            <a:off x="1295400" y="2677603"/>
            <a:ext cx="15518123" cy="38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endParaRPr lang="en-US" sz="2299" spc="68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5BC909B-C737-F1F0-B6B1-67AAC1405C80}"/>
              </a:ext>
            </a:extLst>
          </p:cNvPr>
          <p:cNvSpPr/>
          <p:nvPr/>
        </p:nvSpPr>
        <p:spPr>
          <a:xfrm>
            <a:off x="685800" y="1908235"/>
            <a:ext cx="17161634" cy="7807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0"/>
            <a:r>
              <a:rPr lang="uk-UA" sz="2400" b="1" i="0" u="none" strike="noStrike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Мета : </a:t>
            </a:r>
            <a:endParaRPr lang="uk-UA" sz="2400" b="1" dirty="0">
              <a:solidFill>
                <a:schemeClr val="accent3">
                  <a:lumMod val="50000"/>
                </a:schemeClr>
              </a:solidFill>
              <a:effectLst/>
            </a:endParaRPr>
          </a:p>
          <a:p>
            <a:pPr rtl="0" fontAlgn="base">
              <a:buFont typeface="+mj-lt"/>
              <a:buAutoNum type="arabicPeriod"/>
            </a:pPr>
            <a:r>
              <a:rPr lang="uk-UA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Сприяння створенню екосистеми стійкості та демократичному відновленню Запорізького регіону через зміцнення та розширення мережі місцевих, регіональних та національних ініціатив з післявоєнного відновлення Запорізького регіону та активізацію участі громадськості у роботі і прийнятті рішень Запорізької міської ради та ЗОДА з питань відновлення та розвитку громади. </a:t>
            </a:r>
          </a:p>
          <a:p>
            <a:pPr rtl="0" fontAlgn="base">
              <a:buFont typeface="+mj-lt"/>
              <a:buAutoNum type="arabicPeriod"/>
            </a:pPr>
            <a:r>
              <a:rPr lang="uk-UA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Сприяти залученню до відновлення Запорізького регіону національних та міжнародних партнерів і донорів, налагодженню </a:t>
            </a:r>
            <a:r>
              <a:rPr lang="uk-UA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зв’язків</a:t>
            </a:r>
            <a:r>
              <a:rPr lang="uk-UA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з ОГС інших регіонів та країн для обміну досвідом відновлення та сталого розвитку регіону через координацію діяльності ОГС і ОМС місцевого, регіонального та національного рівнів, залучених у процеси відновлення. </a:t>
            </a:r>
          </a:p>
          <a:p>
            <a:pPr rtl="0" fontAlgn="base">
              <a:buFont typeface="+mj-lt"/>
              <a:buAutoNum type="arabicPeriod"/>
            </a:pPr>
            <a:endParaRPr lang="uk-UA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rtl="0" fontAlgn="base"/>
            <a:r>
              <a:rPr lang="uk-UA" sz="2400" b="1" i="0" u="none" strike="noStrike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Завдання:</a:t>
            </a:r>
            <a:endParaRPr lang="uk-UA" sz="2400" b="1" dirty="0">
              <a:solidFill>
                <a:schemeClr val="accent3">
                  <a:lumMod val="50000"/>
                </a:schemeClr>
              </a:solidFill>
              <a:effectLst/>
            </a:endParaRPr>
          </a:p>
          <a:p>
            <a:pPr algn="just" rtl="0" fontAlgn="base">
              <a:spcBef>
                <a:spcPts val="200"/>
              </a:spcBef>
              <a:buFont typeface="+mj-lt"/>
              <a:buAutoNum type="arabicPeriod"/>
            </a:pPr>
            <a:r>
              <a:rPr lang="uk-UA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Активізувати і скоординувати роботу ОГС різного рівня у сфері відновлення.</a:t>
            </a:r>
          </a:p>
          <a:p>
            <a:pPr rtl="0" fontAlgn="base">
              <a:buFont typeface="+mj-lt"/>
              <a:buAutoNum type="arabicPeriod"/>
            </a:pPr>
            <a:r>
              <a:rPr lang="uk-UA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Дослідити бачення доброго врядування та залучення громадськості в Запоріжжі з різних сторін з метою ефективної координації діяльності для якісного післявоєнного відновлення;</a:t>
            </a:r>
          </a:p>
          <a:p>
            <a:pPr rtl="0" fontAlgn="base">
              <a:buFont typeface="+mj-lt"/>
              <a:buAutoNum type="arabicPeriod"/>
            </a:pPr>
            <a:r>
              <a:rPr lang="uk-UA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Дослідити використання інструментів участі та напрацювати рекомендації запуску тих, які можуть бути ефективно використані; </a:t>
            </a:r>
          </a:p>
          <a:p>
            <a:pPr rtl="0" fontAlgn="base">
              <a:buFont typeface="+mj-lt"/>
              <a:buAutoNum type="arabicPeriod"/>
            </a:pPr>
            <a:r>
              <a:rPr lang="uk-UA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Розробити рекомендації з </a:t>
            </a:r>
            <a:r>
              <a:rPr lang="uk-UA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міжсекторальної</a:t>
            </a:r>
            <a:r>
              <a:rPr lang="uk-UA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співпраці із налагодження діалогу та підвищення ефективності співпраці в питаннях відновлення.</a:t>
            </a:r>
          </a:p>
          <a:p>
            <a:pPr algn="just" rtl="0" fontAlgn="base">
              <a:spcBef>
                <a:spcPts val="200"/>
              </a:spcBef>
              <a:spcAft>
                <a:spcPts val="200"/>
              </a:spcAft>
              <a:buFont typeface="+mj-lt"/>
              <a:buAutoNum type="arabicPeriod"/>
            </a:pPr>
            <a:r>
              <a:rPr lang="uk-UA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Посилити спроможність місцевих і регіональних ОГС до вирішення конфліктів та налагодження співпраці між собою, з громадою та ОМС, поліцією.</a:t>
            </a:r>
          </a:p>
          <a:p>
            <a:pPr>
              <a:lnSpc>
                <a:spcPts val="3359"/>
              </a:lnSpc>
            </a:pPr>
            <a:endParaRPr lang="en-US" sz="2400" spc="71" dirty="0"/>
          </a:p>
          <a:p>
            <a:endParaRPr lang="en-US" b="1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endParaRPr lang="ru-RU" b="0" i="0" dirty="0">
              <a:solidFill>
                <a:srgbClr val="141414"/>
              </a:solidFill>
              <a:effectLst/>
              <a:latin typeface="Open Sans" panose="020B060402020202020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284A04-08EA-ADA2-93C1-05CCFE79BB9D}"/>
              </a:ext>
            </a:extLst>
          </p:cNvPr>
          <p:cNvSpPr txBox="1"/>
          <p:nvPr/>
        </p:nvSpPr>
        <p:spPr>
          <a:xfrm>
            <a:off x="6858000" y="9715500"/>
            <a:ext cx="6580712" cy="4001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uk-UA" sz="2000" dirty="0"/>
              <a:t>Публікації ГО «</a:t>
            </a:r>
            <a:r>
              <a:rPr lang="uk-UA" sz="2000" dirty="0" err="1"/>
              <a:t>Екосенс</a:t>
            </a:r>
            <a:r>
              <a:rPr lang="uk-UA" sz="2000" dirty="0"/>
              <a:t>» завантажуйте на </a:t>
            </a:r>
            <a:r>
              <a:rPr lang="en-US" sz="2000" dirty="0"/>
              <a:t>www.vidnova.info</a:t>
            </a:r>
            <a:endParaRPr lang="ru-RU" sz="2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333079-4EB7-EAC2-0357-394B99D220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604" y="266700"/>
            <a:ext cx="1593838" cy="159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54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21771" y="9563099"/>
            <a:ext cx="18320657" cy="7184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6" name="TextBox 6"/>
          <p:cNvSpPr txBox="1"/>
          <p:nvPr/>
        </p:nvSpPr>
        <p:spPr>
          <a:xfrm>
            <a:off x="1295400" y="2677603"/>
            <a:ext cx="15518123" cy="38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endParaRPr lang="en-US" sz="2299" spc="68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7200" y="495300"/>
            <a:ext cx="17390234" cy="2929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cs typeface="Arial" panose="020B0604020202020204" pitchFamily="34" charset="0"/>
              </a:rPr>
              <a:t>Рада </a:t>
            </a:r>
            <a:r>
              <a:rPr lang="en-US" sz="2400" b="1" dirty="0" err="1"/>
              <a:t>відновлення</a:t>
            </a:r>
            <a:r>
              <a:rPr lang="en-US" sz="2400" b="1" dirty="0"/>
              <a:t> </a:t>
            </a:r>
            <a:r>
              <a:rPr lang="uk-UA" sz="2400" b="1" dirty="0"/>
              <a:t>Запоріжжя створена в лютому 2023 року як низовий </a:t>
            </a:r>
            <a:r>
              <a:rPr lang="uk-UA" sz="2400" b="1" dirty="0" err="1"/>
              <a:t>дорадчо</a:t>
            </a:r>
            <a:r>
              <a:rPr lang="uk-UA" sz="2400" b="1" dirty="0"/>
              <a:t>-консультаційний орган, який </a:t>
            </a:r>
            <a:r>
              <a:rPr lang="ru-RU" sz="2400" b="1" dirty="0" err="1">
                <a:cs typeface="Arial" panose="020B0604020202020204" pitchFamily="34" charset="0"/>
              </a:rPr>
              <a:t>працює</a:t>
            </a:r>
            <a:r>
              <a:rPr lang="ru-RU" sz="2400" b="1" dirty="0">
                <a:cs typeface="Arial" panose="020B0604020202020204" pitchFamily="34" charset="0"/>
              </a:rPr>
              <a:t> над </a:t>
            </a:r>
            <a:r>
              <a:rPr lang="ru-RU" sz="2400" b="1" dirty="0" err="1">
                <a:cs typeface="Arial" panose="020B0604020202020204" pitchFamily="34" charset="0"/>
              </a:rPr>
              <a:t>стратегічним</a:t>
            </a:r>
            <a:r>
              <a:rPr lang="ru-RU" sz="2400" b="1" dirty="0">
                <a:cs typeface="Arial" panose="020B0604020202020204" pitchFamily="34" charset="0"/>
              </a:rPr>
              <a:t> </a:t>
            </a:r>
            <a:r>
              <a:rPr lang="ru-RU" sz="2400" b="1" dirty="0" err="1">
                <a:cs typeface="Arial" panose="020B0604020202020204" pitchFamily="34" charset="0"/>
              </a:rPr>
              <a:t>плануванням</a:t>
            </a:r>
            <a:r>
              <a:rPr lang="ru-RU" sz="2400" b="1" dirty="0">
                <a:cs typeface="Arial" panose="020B0604020202020204" pitchFamily="34" charset="0"/>
              </a:rPr>
              <a:t> </a:t>
            </a:r>
            <a:r>
              <a:rPr lang="ru-RU" sz="2400" b="1" dirty="0" err="1">
                <a:cs typeface="Arial" panose="020B0604020202020204" pitchFamily="34" charset="0"/>
              </a:rPr>
              <a:t>розвитку</a:t>
            </a:r>
            <a:r>
              <a:rPr lang="ru-RU" sz="2400" b="1" dirty="0">
                <a:cs typeface="Arial" panose="020B0604020202020204" pitchFamily="34" charset="0"/>
              </a:rPr>
              <a:t> та </a:t>
            </a:r>
            <a:r>
              <a:rPr lang="ru-RU" sz="2400" b="1" dirty="0" err="1">
                <a:cs typeface="Arial" panose="020B0604020202020204" pitchFamily="34" charset="0"/>
              </a:rPr>
              <a:t>відновлення</a:t>
            </a:r>
            <a:r>
              <a:rPr lang="ru-RU" sz="2400" b="1" dirty="0">
                <a:cs typeface="Arial" panose="020B0604020202020204" pitchFamily="34" charset="0"/>
              </a:rPr>
              <a:t> </a:t>
            </a:r>
            <a:r>
              <a:rPr lang="ru-RU" sz="2400" b="1" dirty="0" err="1">
                <a:cs typeface="Arial" panose="020B0604020202020204" pitchFamily="34" charset="0"/>
              </a:rPr>
              <a:t>Запоріжжя</a:t>
            </a:r>
            <a:r>
              <a:rPr lang="en-US" sz="2400" dirty="0"/>
              <a:t>.</a:t>
            </a:r>
            <a:r>
              <a:rPr lang="uk-UA" sz="2400" dirty="0"/>
              <a:t> </a:t>
            </a:r>
            <a:endParaRPr lang="uk-UA" sz="2400" spc="71" dirty="0"/>
          </a:p>
          <a:p>
            <a:r>
              <a:rPr lang="en-US" sz="2400" spc="71" dirty="0" err="1"/>
              <a:t>Рада</a:t>
            </a:r>
            <a:r>
              <a:rPr lang="en-US" sz="2400" spc="71" dirty="0"/>
              <a:t> </a:t>
            </a:r>
            <a:r>
              <a:rPr lang="en-US" sz="2400" spc="71" dirty="0" err="1"/>
              <a:t>відновлення</a:t>
            </a:r>
            <a:r>
              <a:rPr lang="en-US" sz="2400" spc="71" dirty="0"/>
              <a:t> </a:t>
            </a:r>
            <a:r>
              <a:rPr lang="en-US" sz="2400" spc="71" dirty="0" err="1"/>
              <a:t>ініцію</a:t>
            </a:r>
            <a:r>
              <a:rPr lang="uk-UA" sz="2400" spc="71" dirty="0" err="1"/>
              <a:t>вала</a:t>
            </a:r>
            <a:r>
              <a:rPr lang="en-US" sz="2400" spc="71" dirty="0"/>
              <a:t> </a:t>
            </a:r>
            <a:r>
              <a:rPr lang="en-US" sz="2400" spc="71" dirty="0" err="1"/>
              <a:t>співпрацю</a:t>
            </a:r>
            <a:r>
              <a:rPr lang="en-US" sz="2400" spc="71" dirty="0"/>
              <a:t> з </a:t>
            </a:r>
            <a:r>
              <a:rPr lang="en-US" sz="2400" spc="71" dirty="0" err="1"/>
              <a:t>місцевою</a:t>
            </a:r>
            <a:r>
              <a:rPr lang="en-US" sz="2400" spc="71" dirty="0"/>
              <a:t> і </a:t>
            </a:r>
            <a:r>
              <a:rPr lang="en-US" sz="2400" spc="71" dirty="0" err="1"/>
              <a:t>державною</a:t>
            </a:r>
            <a:r>
              <a:rPr lang="en-US" sz="2400" spc="71" dirty="0"/>
              <a:t> </a:t>
            </a:r>
            <a:r>
              <a:rPr lang="en-US" sz="2400" spc="71" dirty="0" err="1"/>
              <a:t>владою</a:t>
            </a:r>
            <a:r>
              <a:rPr lang="en-US" sz="2400" spc="71" dirty="0"/>
              <a:t>, </a:t>
            </a:r>
            <a:r>
              <a:rPr lang="en-US" sz="2400" spc="71" dirty="0" err="1"/>
              <a:t>участь</a:t>
            </a:r>
            <a:r>
              <a:rPr lang="en-US" sz="2400" spc="71" dirty="0"/>
              <a:t> у </a:t>
            </a:r>
            <a:r>
              <a:rPr lang="en-US" sz="2400" spc="71" dirty="0" err="1"/>
              <a:t>робочих</a:t>
            </a:r>
            <a:r>
              <a:rPr lang="en-US" sz="2400" spc="71" dirty="0"/>
              <a:t> </a:t>
            </a:r>
            <a:r>
              <a:rPr lang="en-US" sz="2400" spc="71" dirty="0" err="1"/>
              <a:t>групах</a:t>
            </a:r>
            <a:r>
              <a:rPr lang="en-US" sz="2400" spc="71" dirty="0"/>
              <a:t> і </a:t>
            </a:r>
            <a:r>
              <a:rPr lang="en-US" sz="2400" spc="71" dirty="0" err="1"/>
              <a:t>зустрічах</a:t>
            </a:r>
            <a:r>
              <a:rPr lang="en-US" sz="2400" spc="71" dirty="0"/>
              <a:t> </a:t>
            </a:r>
            <a:r>
              <a:rPr lang="en-US" sz="2400" spc="71" dirty="0" err="1"/>
              <a:t>органів</a:t>
            </a:r>
            <a:r>
              <a:rPr lang="en-US" sz="2400" spc="71" dirty="0"/>
              <a:t> </a:t>
            </a:r>
            <a:r>
              <a:rPr lang="en-US" sz="2400" spc="71" dirty="0" err="1"/>
              <a:t>місцевого</a:t>
            </a:r>
            <a:r>
              <a:rPr lang="en-US" sz="2400" spc="71" dirty="0"/>
              <a:t> </a:t>
            </a:r>
            <a:r>
              <a:rPr lang="en-US" sz="2400" spc="71" dirty="0" err="1"/>
              <a:t>самоврядування</a:t>
            </a:r>
            <a:r>
              <a:rPr lang="en-US" sz="2400" spc="71" dirty="0"/>
              <a:t>, </a:t>
            </a:r>
            <a:r>
              <a:rPr lang="en-US" sz="2400" spc="71" dirty="0" err="1"/>
              <a:t>готує</a:t>
            </a:r>
            <a:r>
              <a:rPr lang="en-US" sz="2400" spc="71" dirty="0"/>
              <a:t> </a:t>
            </a:r>
            <a:r>
              <a:rPr lang="en-US" sz="2400" spc="71" dirty="0" err="1"/>
              <a:t>для</a:t>
            </a:r>
            <a:r>
              <a:rPr lang="en-US" sz="2400" spc="71" dirty="0"/>
              <a:t> </a:t>
            </a:r>
            <a:r>
              <a:rPr lang="en-US" sz="2400" spc="71" dirty="0" err="1"/>
              <a:t>них</a:t>
            </a:r>
            <a:r>
              <a:rPr lang="en-US" sz="2400" spc="71" dirty="0"/>
              <a:t> </a:t>
            </a:r>
            <a:r>
              <a:rPr lang="en-US" sz="2400" spc="71" dirty="0" err="1"/>
              <a:t>рекомендації</a:t>
            </a:r>
            <a:r>
              <a:rPr lang="en-US" sz="2400" spc="71" dirty="0"/>
              <a:t> </a:t>
            </a:r>
            <a:r>
              <a:rPr lang="en-US" sz="2400" spc="71" dirty="0" err="1"/>
              <a:t>та</a:t>
            </a:r>
            <a:r>
              <a:rPr lang="en-US" sz="2400" spc="71" dirty="0"/>
              <a:t> </a:t>
            </a:r>
            <a:r>
              <a:rPr lang="en-US" sz="2400" spc="71" dirty="0" err="1"/>
              <a:t>проводить</a:t>
            </a:r>
            <a:r>
              <a:rPr lang="en-US" sz="2400" spc="71" dirty="0"/>
              <a:t> </a:t>
            </a:r>
            <a:r>
              <a:rPr lang="en-US" sz="2400" spc="71" dirty="0" err="1"/>
              <a:t>відкриті</a:t>
            </a:r>
            <a:r>
              <a:rPr lang="en-US" sz="2400" spc="71" dirty="0"/>
              <a:t> </a:t>
            </a:r>
            <a:r>
              <a:rPr lang="en-US" sz="2400" spc="71" dirty="0" err="1"/>
              <a:t>громадські</a:t>
            </a:r>
            <a:r>
              <a:rPr lang="en-US" sz="2400" spc="71" dirty="0"/>
              <a:t> </a:t>
            </a:r>
            <a:r>
              <a:rPr lang="en-US" sz="2400" spc="71" dirty="0" err="1"/>
              <a:t>обговорення</a:t>
            </a:r>
            <a:r>
              <a:rPr lang="en-US" sz="2400" spc="71" dirty="0"/>
              <a:t>, </a:t>
            </a:r>
            <a:r>
              <a:rPr lang="en-US" sz="2400" spc="71" dirty="0" err="1"/>
              <a:t>забезпечуючи</a:t>
            </a:r>
            <a:r>
              <a:rPr lang="en-US" sz="2400" spc="71" dirty="0"/>
              <a:t> </a:t>
            </a:r>
            <a:r>
              <a:rPr lang="en-US" sz="2400" spc="71" dirty="0" err="1"/>
              <a:t>комунікацію</a:t>
            </a:r>
            <a:r>
              <a:rPr lang="en-US" sz="2400" spc="71" dirty="0"/>
              <a:t> з </a:t>
            </a:r>
            <a:r>
              <a:rPr lang="en-US" sz="2400" spc="71" dirty="0" err="1"/>
              <a:t>громадськістю</a:t>
            </a:r>
            <a:r>
              <a:rPr lang="en-US" sz="2400" spc="71" dirty="0"/>
              <a:t> </a:t>
            </a:r>
            <a:r>
              <a:rPr lang="en-US" sz="2400" spc="71" dirty="0" err="1"/>
              <a:t>та</a:t>
            </a:r>
            <a:r>
              <a:rPr lang="en-US" sz="2400" spc="71" dirty="0"/>
              <a:t> </a:t>
            </a:r>
            <a:r>
              <a:rPr lang="en-US" sz="2400" spc="71" dirty="0" err="1"/>
              <a:t>демократичний</a:t>
            </a:r>
            <a:r>
              <a:rPr lang="en-US" sz="2400" spc="71" dirty="0"/>
              <a:t> </a:t>
            </a:r>
            <a:r>
              <a:rPr lang="en-US" sz="2400" spc="71" dirty="0" err="1"/>
              <a:t>процес</a:t>
            </a:r>
            <a:r>
              <a:rPr lang="en-US" sz="2400" spc="71" dirty="0"/>
              <a:t> </a:t>
            </a:r>
            <a:r>
              <a:rPr lang="en-US" sz="2400" spc="71" dirty="0" err="1"/>
              <a:t>планування</a:t>
            </a:r>
            <a:r>
              <a:rPr lang="en-US" sz="2400" spc="71" dirty="0"/>
              <a:t> </a:t>
            </a:r>
            <a:r>
              <a:rPr lang="en-US" sz="2400" spc="71" dirty="0" err="1"/>
              <a:t>при</a:t>
            </a:r>
            <a:r>
              <a:rPr lang="en-US" sz="2400" spc="71" dirty="0"/>
              <a:t> </a:t>
            </a:r>
            <a:r>
              <a:rPr lang="en-US" sz="2400" spc="71" dirty="0" err="1"/>
              <a:t>відновленні</a:t>
            </a:r>
            <a:r>
              <a:rPr lang="en-US" sz="2400" spc="71" dirty="0"/>
              <a:t> </a:t>
            </a:r>
            <a:r>
              <a:rPr lang="en-US" sz="2400" spc="71" dirty="0" err="1"/>
              <a:t>Запоріжжя</a:t>
            </a:r>
            <a:r>
              <a:rPr lang="en-US" sz="2400" spc="71" dirty="0"/>
              <a:t> </a:t>
            </a:r>
            <a:r>
              <a:rPr lang="en-US" sz="2400" spc="71" dirty="0" err="1"/>
              <a:t>та</a:t>
            </a:r>
            <a:r>
              <a:rPr lang="en-US" sz="2400" spc="71" dirty="0"/>
              <a:t> </a:t>
            </a:r>
            <a:r>
              <a:rPr lang="uk-UA" sz="2400" spc="71" dirty="0"/>
              <a:t>області</a:t>
            </a:r>
            <a:r>
              <a:rPr lang="en-US" sz="2400" spc="71" dirty="0"/>
              <a:t>. </a:t>
            </a:r>
          </a:p>
          <a:p>
            <a:pPr>
              <a:lnSpc>
                <a:spcPts val="3359"/>
              </a:lnSpc>
            </a:pPr>
            <a:endParaRPr lang="en-US" sz="2400" spc="71" dirty="0"/>
          </a:p>
          <a:p>
            <a:endParaRPr lang="en-US" b="1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endParaRPr lang="ru-RU" b="0" i="0" dirty="0">
              <a:solidFill>
                <a:srgbClr val="141414"/>
              </a:solidFill>
              <a:effectLst/>
              <a:latin typeface="Open Sans" panose="020B06040202020202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0" y="9696428"/>
            <a:ext cx="2050048" cy="40011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/>
              <a:t>www.vidnova.info</a:t>
            </a:r>
            <a:endParaRPr lang="ru-RU" sz="2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C6E8FC0-F7C7-FB9B-D2E4-1EFAD67687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7438" y="2849093"/>
            <a:ext cx="4619426" cy="65289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923417-FB7C-DA10-C474-B839E03748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36" y="2829101"/>
            <a:ext cx="11599034" cy="652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68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21771" y="9563099"/>
            <a:ext cx="18320657" cy="71845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6" name="TextBox 6"/>
          <p:cNvSpPr txBox="1"/>
          <p:nvPr/>
        </p:nvSpPr>
        <p:spPr>
          <a:xfrm>
            <a:off x="1295400" y="2677603"/>
            <a:ext cx="15518123" cy="38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endParaRPr lang="en-US" sz="2299" spc="68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0" y="9696428"/>
            <a:ext cx="9317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/>
              <a:t>Про експертів Ради відновлення Запоріжжя дізнаєтесь на сайті на </a:t>
            </a:r>
            <a:r>
              <a:rPr lang="en-US" sz="2000" dirty="0"/>
              <a:t>www.vidnova.info</a:t>
            </a:r>
            <a:endParaRPr lang="ru-RU" sz="2000" dirty="0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9A8AB72D-6B71-97BB-4475-D4A9292E13D6}"/>
              </a:ext>
            </a:extLst>
          </p:cNvPr>
          <p:cNvSpPr/>
          <p:nvPr/>
        </p:nvSpPr>
        <p:spPr>
          <a:xfrm>
            <a:off x="6858000" y="7257488"/>
            <a:ext cx="3048000" cy="14674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36 учасників із ОГС, з них </a:t>
            </a:r>
            <a:r>
              <a:rPr lang="en-US" sz="2800" dirty="0"/>
              <a:t>16</a:t>
            </a:r>
            <a:r>
              <a:rPr lang="uk-UA" sz="2800" dirty="0"/>
              <a:t> експертів</a:t>
            </a:r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0C05473F-E9EE-6C43-0B2A-CE6427348F8B}"/>
              </a:ext>
            </a:extLst>
          </p:cNvPr>
          <p:cNvSpPr/>
          <p:nvPr/>
        </p:nvSpPr>
        <p:spPr>
          <a:xfrm>
            <a:off x="10744200" y="7136563"/>
            <a:ext cx="6172200" cy="204810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dirty="0"/>
              <a:t>В 2024 році долучилися 5 партнерів:</a:t>
            </a:r>
          </a:p>
          <a:p>
            <a:pPr algn="ctr"/>
            <a:r>
              <a:rPr lang="uk-UA" sz="2800" dirty="0"/>
              <a:t> ГО «Запорізький центр розслідувань», «Сода», </a:t>
            </a:r>
          </a:p>
          <a:p>
            <a:pPr algn="ctr"/>
            <a:r>
              <a:rPr lang="uk-UA" sz="2800" dirty="0"/>
              <a:t>МВГ «Патріот», «Запоріжжя без сміття», «</a:t>
            </a:r>
            <a:r>
              <a:rPr lang="uk-UA" sz="2800" dirty="0" err="1"/>
              <a:t>Далекогляд</a:t>
            </a:r>
            <a:r>
              <a:rPr lang="uk-UA" sz="2800" dirty="0"/>
              <a:t>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C62883-30F5-1366-0561-957D94BDC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868" y="482344"/>
            <a:ext cx="7730041" cy="602209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8A634C7-630D-B9F5-2F0D-EA6CE9FCD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5092" y="1576684"/>
            <a:ext cx="7488431" cy="514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51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4400" y="800100"/>
            <a:ext cx="14325600" cy="1143000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57200" y="2171700"/>
            <a:ext cx="9047018" cy="3954463"/>
          </a:xfrm>
        </p:spPr>
        <p:txBody>
          <a:bodyPr/>
          <a:lstStyle/>
          <a:p>
            <a:r>
              <a:rPr lang="uk-UA" b="1" dirty="0" err="1"/>
              <a:t>Візія</a:t>
            </a:r>
            <a:r>
              <a:rPr lang="uk-UA" b="1" dirty="0"/>
              <a:t> Запоріжжя-2030 </a:t>
            </a:r>
            <a:r>
              <a:rPr lang="uk-UA" dirty="0"/>
              <a:t>(стратегічне і просторове планування відновлення і розвитку Запоріжжя, </a:t>
            </a:r>
            <a:r>
              <a:rPr lang="uk-UA" dirty="0" err="1"/>
              <a:t>міжсекторальна</a:t>
            </a:r>
            <a:r>
              <a:rPr lang="uk-UA" dirty="0"/>
              <a:t> група з міжнародних і місцевих ГО, представників органів місцевого самоврядування, міжнародних експертів коаліції «Розквіт») 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9296400" y="2171700"/>
            <a:ext cx="8991600" cy="3954463"/>
          </a:xfrm>
        </p:spPr>
        <p:txBody>
          <a:bodyPr/>
          <a:lstStyle/>
          <a:p>
            <a:r>
              <a:rPr lang="uk-UA" b="1" dirty="0"/>
              <a:t>Програма комплексного відновлення Запорізької територіальної громади </a:t>
            </a:r>
            <a:r>
              <a:rPr lang="uk-UA" dirty="0"/>
              <a:t>(Запорізька міська рада, ГО «Спільно</a:t>
            </a:r>
            <a:r>
              <a:rPr lang="en-US" dirty="0"/>
              <a:t>HUB</a:t>
            </a:r>
            <a:r>
              <a:rPr lang="uk-UA" dirty="0"/>
              <a:t>, ГО «</a:t>
            </a:r>
            <a:r>
              <a:rPr lang="uk-UA" dirty="0" err="1"/>
              <a:t>Екосенс</a:t>
            </a:r>
            <a:r>
              <a:rPr lang="uk-UA" dirty="0"/>
              <a:t>», ГО «Центр розвитку бізнес-технологій»)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177" y="4510305"/>
            <a:ext cx="7845623" cy="52291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10305"/>
            <a:ext cx="9372776" cy="5279509"/>
          </a:xfrm>
          <a:prstGeom prst="rect">
            <a:avLst/>
          </a:prstGeom>
        </p:spPr>
      </p:pic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83E4EB71-2BFA-4D2A-5CA7-57D8AAD97422}"/>
              </a:ext>
            </a:extLst>
          </p:cNvPr>
          <p:cNvSpPr/>
          <p:nvPr/>
        </p:nvSpPr>
        <p:spPr>
          <a:xfrm>
            <a:off x="1015120" y="723900"/>
            <a:ext cx="16562560" cy="1219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3200" dirty="0">
                <a:solidFill>
                  <a:schemeClr val="accent3">
                    <a:lumMod val="50000"/>
                  </a:schemeClr>
                </a:solidFill>
              </a:rPr>
              <a:t>Робота над плануванням відновлення у різних робочих групах Запорізької міської ради</a:t>
            </a:r>
          </a:p>
        </p:txBody>
      </p:sp>
    </p:spTree>
    <p:extLst>
      <p:ext uri="{BB962C8B-B14F-4D97-AF65-F5344CB8AC3E}">
        <p14:creationId xmlns:p14="http://schemas.microsoft.com/office/powerpoint/2010/main" val="1758794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95358-5024-DF45-307E-D1D202FED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7F15DF93-C814-85C3-8FE9-8607FA99FBC7}"/>
              </a:ext>
            </a:extLst>
          </p:cNvPr>
          <p:cNvSpPr txBox="1"/>
          <p:nvPr/>
        </p:nvSpPr>
        <p:spPr>
          <a:xfrm>
            <a:off x="1295400" y="2677603"/>
            <a:ext cx="15518123" cy="38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endParaRPr lang="en-US" sz="2299" spc="68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94A024D-98FF-3C0E-C1A4-1A16CB46A201}"/>
              </a:ext>
            </a:extLst>
          </p:cNvPr>
          <p:cNvSpPr/>
          <p:nvPr/>
        </p:nvSpPr>
        <p:spPr>
          <a:xfrm>
            <a:off x="983007" y="495300"/>
            <a:ext cx="10142194" cy="108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359"/>
              </a:lnSpc>
            </a:pPr>
            <a:endParaRPr lang="en-US" sz="2400" spc="71" dirty="0"/>
          </a:p>
          <a:p>
            <a:endParaRPr lang="en-US" b="1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endParaRPr lang="ru-RU" b="0" i="0" dirty="0">
              <a:solidFill>
                <a:srgbClr val="141414"/>
              </a:solidFill>
              <a:effectLst/>
              <a:latin typeface="Open Sans" panose="020B060402020202020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1A404-75A9-7662-47F2-6C044418A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161149"/>
            <a:ext cx="5181600" cy="943751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br>
              <a:rPr lang="uk-UA" dirty="0"/>
            </a:br>
            <a:br>
              <a:rPr lang="uk-UA" dirty="0"/>
            </a:br>
            <a:r>
              <a:rPr lang="uk-UA" sz="3600" dirty="0" err="1">
                <a:solidFill>
                  <a:schemeClr val="accent3">
                    <a:lumMod val="50000"/>
                  </a:schemeClr>
                </a:solidFill>
              </a:rPr>
              <a:t>Адвокаційні</a:t>
            </a:r>
            <a:r>
              <a:rPr lang="uk-UA" sz="3600" dirty="0">
                <a:solidFill>
                  <a:schemeClr val="accent3">
                    <a:lumMod val="50000"/>
                  </a:schemeClr>
                </a:solidFill>
              </a:rPr>
              <a:t> кампанії</a:t>
            </a:r>
            <a:br>
              <a:rPr lang="ru-RU" sz="3600" dirty="0"/>
            </a:br>
            <a:br>
              <a:rPr lang="ru-RU" b="1" dirty="0">
                <a:solidFill>
                  <a:schemeClr val="accent3">
                    <a:lumMod val="50000"/>
                  </a:schemeClr>
                </a:solidFill>
                <a:latin typeface="Bahnschrift SemiBold" panose="020B0502040204020203" pitchFamily="34" charset="0"/>
              </a:rPr>
            </a:br>
            <a:endParaRPr lang="ru-RU" b="1" dirty="0">
              <a:solidFill>
                <a:schemeClr val="accent3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Прямокутник: округлені кути 2">
            <a:extLst>
              <a:ext uri="{FF2B5EF4-FFF2-40B4-BE49-F238E27FC236}">
                <a16:creationId xmlns:a16="http://schemas.microsoft.com/office/drawing/2014/main" id="{99CD46BE-2E59-86A5-1963-CB10A5F0EF0C}"/>
              </a:ext>
            </a:extLst>
          </p:cNvPr>
          <p:cNvSpPr/>
          <p:nvPr/>
        </p:nvSpPr>
        <p:spPr>
          <a:xfrm>
            <a:off x="8245914" y="4779868"/>
            <a:ext cx="3429000" cy="13627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2700+ учасників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04E3C81-3815-A5BF-0DAA-098C162AE2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2603748"/>
            <a:ext cx="5527672" cy="738947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248FE68-E8E3-9020-5AA0-A8488823F3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257300"/>
            <a:ext cx="7345869" cy="48852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9979065-2D88-CF06-AA1A-4C1EC941CB22}"/>
              </a:ext>
            </a:extLst>
          </p:cNvPr>
          <p:cNvSpPr txBox="1"/>
          <p:nvPr/>
        </p:nvSpPr>
        <p:spPr>
          <a:xfrm>
            <a:off x="108459" y="6757392"/>
            <a:ext cx="11769426" cy="3399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7000"/>
              </a:lnSpc>
              <a:tabLst>
                <a:tab pos="342900" algn="l"/>
                <a:tab pos="457200" algn="l"/>
              </a:tabLst>
            </a:pPr>
            <a:r>
              <a:rPr lang="uk-UA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Ми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сприяємо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розвитку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місцевої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громади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через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посилення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спроможності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місцевих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ОГС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впливати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на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прийняття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рішень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на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регіональному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рівні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через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підтримку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процесу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налагодження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співпраці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і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взаємодії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між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ОМС і ОГС. </a:t>
            </a:r>
            <a:endParaRPr lang="uk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Розвиток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і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підтримка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використання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інструментів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локальної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демократії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- одна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із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наших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цілей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Ми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посилюємо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експертний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потенціал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і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спроможність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ОГС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Запоріжжя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та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області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залучати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мобілізувати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та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координувати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громадян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через Раду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відновлення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Громадську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раду як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консультаційно-дорадчі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органи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через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їх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участь у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робочих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групах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засіданнях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на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рівні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міської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та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обласної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влади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через </a:t>
            </a:r>
            <a:r>
              <a:rPr lang="ru-RU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підготовк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</a:rPr>
              <a:t>у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</a:rPr>
              <a:t>звернень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</a:rPr>
              <a:t>відкритих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</a:rPr>
              <a:t>листів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</a:rPr>
              <a:t>громадські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</a:rPr>
              <a:t>слухання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r>
              <a:rPr lang="ru-RU" b="1" dirty="0" err="1">
                <a:latin typeface="Calibri" panose="020F0502020204030204" pitchFamily="34" charset="0"/>
                <a:ea typeface="Calibri" panose="020F0502020204030204" pitchFamily="34" charset="0"/>
              </a:rPr>
              <a:t>Основні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</a:rPr>
              <a:t> напрямки </a:t>
            </a:r>
            <a:r>
              <a:rPr lang="ru-RU" b="1" dirty="0" err="1">
                <a:latin typeface="Calibri" panose="020F0502020204030204" pitchFamily="34" charset="0"/>
                <a:ea typeface="Calibri" panose="020F0502020204030204" pitchFamily="34" charset="0"/>
              </a:rPr>
              <a:t>роботи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</a:rPr>
              <a:t> 2024 року у </a:t>
            </a:r>
            <a:r>
              <a:rPr lang="ru-RU" b="1" dirty="0" err="1">
                <a:latin typeface="Calibri" panose="020F0502020204030204" pitchFamily="34" charset="0"/>
                <a:ea typeface="Calibri" panose="020F0502020204030204" pitchFamily="34" charset="0"/>
              </a:rPr>
              <a:t>сфері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b="1" dirty="0" err="1">
                <a:latin typeface="Calibri" panose="020F0502020204030204" pitchFamily="34" charset="0"/>
                <a:ea typeface="Calibri" panose="020F0502020204030204" pitchFamily="34" charset="0"/>
              </a:rPr>
              <a:t>громадської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b="1" dirty="0" err="1">
                <a:latin typeface="Calibri" panose="020F0502020204030204" pitchFamily="34" charset="0"/>
                <a:ea typeface="Calibri" panose="020F0502020204030204" pitchFamily="34" charset="0"/>
              </a:rPr>
              <a:t>участі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Перезапуск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</a:rPr>
              <a:t>роботи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</a:rPr>
              <a:t>Громадської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 ради,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#</a:t>
            </a:r>
            <a:r>
              <a:rPr lang="uk-UA" dirty="0" err="1">
                <a:latin typeface="Calibri" panose="020F0502020204030204" pitchFamily="34" charset="0"/>
                <a:ea typeface="Calibri" panose="020F0502020204030204" pitchFamily="34" charset="0"/>
              </a:rPr>
              <a:t>дорогу_зеленому</a:t>
            </a: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</a:rPr>
              <a:t>програма поетапного зниження викидів,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</a:rPr>
              <a:t>р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</a:rPr>
              <a:t>еструктуризація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</a:rPr>
              <a:t>шкіл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</a:rPr>
              <a:t>безбар’єрність</a:t>
            </a:r>
            <a:endParaRPr lang="uk-UA" dirty="0"/>
          </a:p>
        </p:txBody>
      </p:sp>
      <p:pic>
        <p:nvPicPr>
          <p:cNvPr id="13" name="Місце для вмісту 12">
            <a:extLst>
              <a:ext uri="{FF2B5EF4-FFF2-40B4-BE49-F238E27FC236}">
                <a16:creationId xmlns:a16="http://schemas.microsoft.com/office/drawing/2014/main" id="{53A88379-7712-602B-9F99-CA936C8D6D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866" y="495300"/>
            <a:ext cx="7124532" cy="4007549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E49353-F5D7-4CCA-18B4-C5B312E13E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9464" y="114300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02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E31B9-13B0-7D22-9FED-3B2230B2F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7CE7F0F4-3773-4A50-6B5C-333BD659A993}"/>
              </a:ext>
            </a:extLst>
          </p:cNvPr>
          <p:cNvSpPr txBox="1"/>
          <p:nvPr/>
        </p:nvSpPr>
        <p:spPr>
          <a:xfrm>
            <a:off x="1295400" y="2677603"/>
            <a:ext cx="15518123" cy="38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endParaRPr lang="en-US" sz="2299" spc="68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9BADA0F-BADF-166E-5400-816911DD6ADF}"/>
              </a:ext>
            </a:extLst>
          </p:cNvPr>
          <p:cNvSpPr/>
          <p:nvPr/>
        </p:nvSpPr>
        <p:spPr>
          <a:xfrm>
            <a:off x="983007" y="495300"/>
            <a:ext cx="10142194" cy="108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359"/>
              </a:lnSpc>
            </a:pPr>
            <a:endParaRPr lang="en-US" sz="2400" spc="71" dirty="0"/>
          </a:p>
          <a:p>
            <a:endParaRPr lang="en-US" b="1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endParaRPr lang="ru-RU" b="0" i="0" dirty="0">
              <a:solidFill>
                <a:srgbClr val="141414"/>
              </a:solidFill>
              <a:effectLst/>
              <a:latin typeface="Open Sans" panose="020B060402020202020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FA541B-759E-A5DC-3A48-BF3848ADC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748" y="369048"/>
            <a:ext cx="12606565" cy="11430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br>
              <a:rPr lang="uk-UA" dirty="0"/>
            </a:br>
            <a:br>
              <a:rPr lang="uk-UA" dirty="0"/>
            </a:br>
            <a:r>
              <a:rPr lang="uk-UA" sz="3600" dirty="0">
                <a:solidFill>
                  <a:schemeClr val="accent3">
                    <a:lumMod val="50000"/>
                  </a:schemeClr>
                </a:solidFill>
              </a:rPr>
              <a:t>Форум громадянського суспільства «Ефективні інструменти співпраці громадськості з владою» (у співпраці з ЗОДА</a:t>
            </a:r>
            <a:r>
              <a:rPr lang="uk-UA" sz="3600" dirty="0">
                <a:solidFill>
                  <a:schemeClr val="accent3">
                    <a:lumMod val="75000"/>
                  </a:schemeClr>
                </a:solidFill>
              </a:rPr>
              <a:t>)</a:t>
            </a:r>
            <a:br>
              <a:rPr lang="ru-RU" sz="3600" dirty="0"/>
            </a:br>
            <a:br>
              <a:rPr lang="ru-RU" b="1" dirty="0">
                <a:solidFill>
                  <a:schemeClr val="accent3">
                    <a:lumMod val="50000"/>
                  </a:schemeClr>
                </a:solidFill>
                <a:latin typeface="Bahnschrift SemiBold" panose="020B0502040204020203" pitchFamily="34" charset="0"/>
              </a:rPr>
            </a:br>
            <a:endParaRPr lang="ru-RU" b="1" dirty="0">
              <a:solidFill>
                <a:schemeClr val="accent3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00D239-9072-EC56-24BD-78BE53B23A1F}"/>
              </a:ext>
            </a:extLst>
          </p:cNvPr>
          <p:cNvSpPr txBox="1"/>
          <p:nvPr/>
        </p:nvSpPr>
        <p:spPr>
          <a:xfrm>
            <a:off x="381001" y="7518150"/>
            <a:ext cx="78485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uk-UA" sz="2000" b="1" dirty="0">
                <a:latin typeface="+mj-lt"/>
                <a:ea typeface="Arial" panose="020B0604020202020204" pitchFamily="34" charset="0"/>
              </a:rPr>
              <a:t>Провели </a:t>
            </a:r>
            <a:r>
              <a:rPr lang="uk-UA" sz="2000" b="1" dirty="0">
                <a:effectLst/>
                <a:latin typeface="+mj-lt"/>
                <a:ea typeface="Arial" panose="020B0604020202020204" pitchFamily="34" charset="0"/>
              </a:rPr>
              <a:t>секцію «</a:t>
            </a:r>
            <a:r>
              <a:rPr lang="uk-UA" sz="2000" b="1" dirty="0">
                <a:effectLst/>
                <a:latin typeface="+mj-lt"/>
                <a:ea typeface="Times New Roman" panose="02020603050405020304" pitchFamily="18" charset="0"/>
              </a:rPr>
              <a:t>Практики Запоріжжя щодо участі громадськості у прийнятті рішень»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000" b="1" dirty="0">
                <a:effectLst/>
                <a:latin typeface="+mj-lt"/>
                <a:ea typeface="Arial" panose="020B0604020202020204" pitchFamily="34" charset="0"/>
              </a:rPr>
              <a:t>Організували </a:t>
            </a:r>
            <a:r>
              <a:rPr lang="uk-UA" sz="2000" b="1" dirty="0">
                <a:latin typeface="+mj-lt"/>
                <a:ea typeface="Arial" panose="020B0604020202020204" pitchFamily="34" charset="0"/>
              </a:rPr>
              <a:t>лекцію та дискусію «</a:t>
            </a:r>
            <a:r>
              <a:rPr lang="uk-UA" sz="2000" b="1" dirty="0">
                <a:effectLst/>
                <a:latin typeface="+mj-lt"/>
                <a:ea typeface="Times New Roman" panose="02020603050405020304" pitchFamily="18" charset="0"/>
              </a:rPr>
              <a:t>Закон щодо народовладдя та громадська участь: ключові новели та вплив на громадську участь</a:t>
            </a:r>
            <a:r>
              <a:rPr lang="uk-UA" sz="2000" b="1" dirty="0">
                <a:latin typeface="+mj-lt"/>
                <a:ea typeface="Arial" panose="020B0604020202020204" pitchFamily="34" charset="0"/>
              </a:rPr>
              <a:t>»</a:t>
            </a:r>
            <a:endParaRPr lang="uk-UA" sz="2000" b="1" dirty="0">
              <a:effectLst/>
              <a:latin typeface="+mj-lt"/>
              <a:ea typeface="Arial" panose="020B0604020202020204" pitchFamily="34" charset="0"/>
            </a:endParaRPr>
          </a:p>
          <a:p>
            <a:endParaRPr lang="ru-RU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7132E6-4B47-08AC-9614-95FFB389007B}"/>
              </a:ext>
            </a:extLst>
          </p:cNvPr>
          <p:cNvSpPr txBox="1"/>
          <p:nvPr/>
        </p:nvSpPr>
        <p:spPr>
          <a:xfrm>
            <a:off x="8458201" y="6903723"/>
            <a:ext cx="9372600" cy="351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 </a:t>
            </a:r>
            <a:endParaRPr lang="ru-RU" dirty="0"/>
          </a:p>
          <a:p>
            <a:pPr algn="just" rtl="0">
              <a:spcBef>
                <a:spcPts val="200"/>
              </a:spcBef>
              <a:spcAft>
                <a:spcPts val="200"/>
              </a:spcAft>
            </a:pPr>
            <a:r>
              <a:rPr lang="uk-UA" sz="2000" b="0" i="0" u="none" strike="noStrike" dirty="0">
                <a:solidFill>
                  <a:srgbClr val="000000"/>
                </a:solidFill>
                <a:effectLst/>
                <a:latin typeface="+mj-lt"/>
              </a:rPr>
              <a:t>Темою щорічного Форуму громадянського суспільства обрано ефективні інструменти співпраці влади з громадськістю.</a:t>
            </a:r>
            <a:endParaRPr lang="uk-UA" sz="2000" b="0" dirty="0">
              <a:effectLst/>
              <a:latin typeface="+mj-lt"/>
            </a:endParaRPr>
          </a:p>
          <a:p>
            <a:pPr algn="just" rtl="0">
              <a:spcBef>
                <a:spcPts val="200"/>
              </a:spcBef>
              <a:spcAft>
                <a:spcPts val="200"/>
              </a:spcAft>
            </a:pPr>
            <a:r>
              <a:rPr lang="uk-UA" sz="2000" b="0" i="0" u="none" strike="noStrike" dirty="0">
                <a:solidFill>
                  <a:srgbClr val="000000"/>
                </a:solidFill>
                <a:effectLst/>
                <a:latin typeface="+mj-lt"/>
              </a:rPr>
              <a:t>Через представлені кейси наші спікери із Ради відновлення та партнери з ОГС поділилися досвідом впровадження таких інструментів участі, як громадські слухання, консультації, петиції, запити і звернення, громадська рада, ОСН, адвокатували використання цих інструментів. А ще наслідком, крім </a:t>
            </a:r>
            <a:r>
              <a:rPr lang="uk-UA" sz="20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мережування</a:t>
            </a:r>
            <a:r>
              <a:rPr lang="uk-UA" sz="2000" b="0" i="0" u="none" strike="noStrike" dirty="0">
                <a:solidFill>
                  <a:srgbClr val="000000"/>
                </a:solidFill>
                <a:effectLst/>
                <a:latin typeface="+mj-lt"/>
              </a:rPr>
              <a:t> і обміну досвідом і знаннями, стала популяризація </a:t>
            </a:r>
            <a:r>
              <a:rPr lang="uk-UA" sz="20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проєкту</a:t>
            </a:r>
            <a:r>
              <a:rPr lang="uk-UA" sz="2000" b="0" i="0" u="none" strike="noStrike" dirty="0">
                <a:solidFill>
                  <a:srgbClr val="000000"/>
                </a:solidFill>
                <a:effectLst/>
                <a:latin typeface="+mj-lt"/>
              </a:rPr>
              <a:t> «Закону про народовладдя» серед ОГС Запоріжжя та участь в </a:t>
            </a:r>
            <a:r>
              <a:rPr lang="uk-UA" sz="2000" b="0" i="0" u="none" strike="noStrike" dirty="0" err="1">
                <a:solidFill>
                  <a:srgbClr val="000000"/>
                </a:solidFill>
                <a:effectLst/>
                <a:latin typeface="+mj-lt"/>
              </a:rPr>
              <a:t>адвокації</a:t>
            </a:r>
            <a:r>
              <a:rPr lang="uk-UA" sz="2000" b="0" i="0" u="none" strike="noStrike" dirty="0">
                <a:solidFill>
                  <a:srgbClr val="000000"/>
                </a:solidFill>
                <a:effectLst/>
                <a:latin typeface="+mj-lt"/>
              </a:rPr>
              <a:t> за його підписання</a:t>
            </a:r>
            <a:endParaRPr lang="uk-UA" sz="2000" b="0" dirty="0">
              <a:effectLst/>
              <a:latin typeface="+mj-lt"/>
            </a:endParaRPr>
          </a:p>
          <a:p>
            <a:br>
              <a:rPr lang="uk-UA" sz="2000" dirty="0"/>
            </a:b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62DBF3-DF65-D82E-36AA-69D9287E9AA0}"/>
              </a:ext>
            </a:extLst>
          </p:cNvPr>
          <p:cNvSpPr txBox="1"/>
          <p:nvPr/>
        </p:nvSpPr>
        <p:spPr>
          <a:xfrm>
            <a:off x="692748" y="1688322"/>
            <a:ext cx="4031652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dirty="0"/>
              <a:t>25 вересня 2024 р.</a:t>
            </a:r>
            <a:endParaRPr lang="ru-RU" sz="3200" dirty="0"/>
          </a:p>
        </p:txBody>
      </p:sp>
      <p:sp>
        <p:nvSpPr>
          <p:cNvPr id="3" name="Прямокутник: округлені кути 2">
            <a:extLst>
              <a:ext uri="{FF2B5EF4-FFF2-40B4-BE49-F238E27FC236}">
                <a16:creationId xmlns:a16="http://schemas.microsoft.com/office/drawing/2014/main" id="{F252F4FD-6034-C5C8-8B22-0B5E1720261A}"/>
              </a:ext>
            </a:extLst>
          </p:cNvPr>
          <p:cNvSpPr/>
          <p:nvPr/>
        </p:nvSpPr>
        <p:spPr>
          <a:xfrm>
            <a:off x="13944599" y="266699"/>
            <a:ext cx="3360393" cy="135082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84 учасники</a:t>
            </a:r>
          </a:p>
        </p:txBody>
      </p:sp>
      <p:pic>
        <p:nvPicPr>
          <p:cNvPr id="14" name="Місце для вмісту 13">
            <a:extLst>
              <a:ext uri="{FF2B5EF4-FFF2-40B4-BE49-F238E27FC236}">
                <a16:creationId xmlns:a16="http://schemas.microsoft.com/office/drawing/2014/main" id="{7A2792FF-C575-C746-8C10-8D25B44186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84" y="3209560"/>
            <a:ext cx="6242304" cy="4160520"/>
          </a:xfr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F1A309E-6979-061E-06B1-AD5D45C5A3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743203"/>
            <a:ext cx="6242304" cy="41605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B4C53FF-5CEF-DA7C-99DA-28CAA34D73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600" y="2276846"/>
            <a:ext cx="6242304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539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295400" y="2800514"/>
            <a:ext cx="15518123" cy="38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endParaRPr lang="en-US" sz="2299" spc="68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83007" y="495300"/>
            <a:ext cx="10142194" cy="108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359"/>
              </a:lnSpc>
            </a:pPr>
            <a:endParaRPr lang="en-US" sz="2400" spc="71" dirty="0"/>
          </a:p>
          <a:p>
            <a:endParaRPr lang="en-US" b="1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  <a:p>
            <a:endParaRPr lang="ru-RU" b="0" i="0" dirty="0">
              <a:solidFill>
                <a:srgbClr val="141414"/>
              </a:solidFill>
              <a:effectLst/>
              <a:latin typeface="Open Sans" panose="020B060402020202020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352159"/>
            <a:ext cx="14401800" cy="11430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br>
              <a:rPr lang="uk-UA" sz="3200" dirty="0"/>
            </a:br>
            <a:br>
              <a:rPr lang="uk-UA" sz="3200" dirty="0"/>
            </a:br>
            <a:r>
              <a:rPr lang="uk-UA" sz="3200" dirty="0">
                <a:solidFill>
                  <a:schemeClr val="accent3">
                    <a:lumMod val="50000"/>
                  </a:schemeClr>
                </a:solidFill>
              </a:rPr>
              <a:t>Проведено 2-денний тренінг для ОГС і ОМС із ненасильницької комунікації </a:t>
            </a:r>
            <a:br>
              <a:rPr lang="uk-UA" sz="32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uk-UA" sz="3200" dirty="0">
                <a:solidFill>
                  <a:schemeClr val="accent3">
                    <a:lumMod val="50000"/>
                  </a:schemeClr>
                </a:solidFill>
              </a:rPr>
              <a:t>для вирішення конфліктів, побудови діалогу</a:t>
            </a:r>
            <a:br>
              <a:rPr lang="ru-RU" sz="3200" dirty="0">
                <a:solidFill>
                  <a:schemeClr val="accent3">
                    <a:lumMod val="50000"/>
                  </a:schemeClr>
                </a:solidFill>
              </a:rPr>
            </a:br>
            <a:b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Bahnschrift SemiBold" panose="020B0502040204020203" pitchFamily="34" charset="0"/>
              </a:rPr>
            </a:br>
            <a:endParaRPr lang="ru-RU" sz="3200" b="1" dirty="0">
              <a:solidFill>
                <a:schemeClr val="accent3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7163" y="7581900"/>
            <a:ext cx="1726503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 </a:t>
            </a:r>
            <a:endParaRPr lang="ru-RU" dirty="0"/>
          </a:p>
          <a:p>
            <a:r>
              <a:rPr lang="uk-UA" sz="2400" b="1" dirty="0"/>
              <a:t>Результат</a:t>
            </a:r>
            <a:r>
              <a:rPr lang="uk-UA" sz="2400" dirty="0"/>
              <a:t> – розвиток спроможності представників ОГС і ОМС Запоріжжя і області у питаннях ведення комунікації та управління конфліктами під час проведення громадських зборів, слухань, обговорень, консультацій, через засвоєння технік діалогу для зміцнення «соціальної тканини» громади та попередження ескалації і радикалізації.</a:t>
            </a:r>
          </a:p>
          <a:p>
            <a:r>
              <a:rPr lang="uk-UA" sz="2400" dirty="0"/>
              <a:t>30 учасників отримали практичні інструменти ефективних інтервенцій в конфлікти різного рівня: від індивідуальних – до конфліктів на рівні громади.</a:t>
            </a:r>
            <a:endParaRPr lang="ru-RU" sz="2400" dirty="0"/>
          </a:p>
          <a:p>
            <a:endParaRPr lang="ru-RU" dirty="0"/>
          </a:p>
        </p:txBody>
      </p:sp>
      <p:pic>
        <p:nvPicPr>
          <p:cNvPr id="13" name="Місце для вмісту 12">
            <a:extLst>
              <a:ext uri="{FF2B5EF4-FFF2-40B4-BE49-F238E27FC236}">
                <a16:creationId xmlns:a16="http://schemas.microsoft.com/office/drawing/2014/main" id="{1294A185-99B7-0EA7-8ACC-23584E9852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69" y="1950145"/>
            <a:ext cx="8586265" cy="5722779"/>
          </a:xfr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B8CB7B8-14F8-B606-A722-47A3138916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952" y="1904709"/>
            <a:ext cx="8654437" cy="576821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B33BFFB-FBB8-713A-4C30-9131CEE7C684}"/>
              </a:ext>
            </a:extLst>
          </p:cNvPr>
          <p:cNvSpPr txBox="1"/>
          <p:nvPr/>
        </p:nvSpPr>
        <p:spPr>
          <a:xfrm>
            <a:off x="4435780" y="9490115"/>
            <a:ext cx="4495801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chemeClr val="accent3">
                    <a:lumMod val="50000"/>
                  </a:schemeClr>
                </a:solidFill>
              </a:rPr>
              <a:t>5-6 жовтня 2024 р.</a:t>
            </a:r>
            <a:endParaRPr lang="ru-RU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75A22B-B6E2-0F0E-4DEC-FCD4BFD9F4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9464" y="114300"/>
            <a:ext cx="16764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849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295400" y="2677603"/>
            <a:ext cx="15518123" cy="38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99" b="0" i="0" u="none" strike="noStrike" kern="1200" cap="none" spc="68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83007" y="495300"/>
            <a:ext cx="10142194" cy="108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3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7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141414"/>
              </a:solidFill>
              <a:effectLst/>
              <a:uLnTx/>
              <a:uFillTx/>
              <a:latin typeface="Open Sans" panose="020B0604020202020204" charset="0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71600" y="514539"/>
            <a:ext cx="8534400" cy="1036829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l"/>
            <a:br>
              <a:rPr lang="uk-UA" dirty="0"/>
            </a:br>
            <a:br>
              <a:rPr lang="uk-UA" dirty="0"/>
            </a:br>
            <a:br>
              <a:rPr lang="uk-UA" dirty="0"/>
            </a:br>
            <a:br>
              <a:rPr lang="uk-UA" dirty="0"/>
            </a:br>
            <a:br>
              <a:rPr lang="uk-UA" dirty="0"/>
            </a:br>
            <a:r>
              <a:rPr lang="uk-UA" sz="4000" dirty="0">
                <a:solidFill>
                  <a:schemeClr val="accent3">
                    <a:lumMod val="50000"/>
                  </a:schemeClr>
                </a:solidFill>
              </a:rPr>
              <a:t>Організовано 8 публічних діалогів </a:t>
            </a:r>
            <a:br>
              <a:rPr lang="uk-UA" sz="40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uk-UA" sz="4000" dirty="0">
                <a:solidFill>
                  <a:schemeClr val="accent3">
                    <a:lumMod val="50000"/>
                  </a:schemeClr>
                </a:solidFill>
              </a:rPr>
              <a:t>між ОГС та ОМС про </a:t>
            </a:r>
            <a:r>
              <a:rPr lang="uk-UA" sz="4000" dirty="0" err="1">
                <a:solidFill>
                  <a:schemeClr val="accent3">
                    <a:lumMod val="50000"/>
                  </a:schemeClr>
                </a:solidFill>
              </a:rPr>
              <a:t>сенси</a:t>
            </a:r>
            <a:r>
              <a:rPr lang="uk-UA" sz="4000" dirty="0">
                <a:solidFill>
                  <a:schemeClr val="accent3">
                    <a:lumMod val="50000"/>
                  </a:schemeClr>
                </a:solidFill>
              </a:rPr>
              <a:t> Запоріжжя </a:t>
            </a:r>
            <a:br>
              <a:rPr lang="uk-UA" dirty="0">
                <a:solidFill>
                  <a:srgbClr val="002060"/>
                </a:solidFill>
              </a:rPr>
            </a:br>
            <a:r>
              <a:rPr lang="uk-UA" dirty="0">
                <a:solidFill>
                  <a:srgbClr val="002060"/>
                </a:solidFill>
              </a:rPr>
              <a:t> </a:t>
            </a:r>
            <a:br>
              <a:rPr lang="uk-UA" dirty="0">
                <a:solidFill>
                  <a:srgbClr val="3D7693"/>
                </a:solidFill>
              </a:rPr>
            </a:br>
            <a:br>
              <a:rPr lang="ru-RU" dirty="0"/>
            </a:br>
            <a:br>
              <a:rPr lang="ru-RU" dirty="0"/>
            </a:br>
            <a:br>
              <a:rPr lang="ru-RU" b="1" dirty="0">
                <a:solidFill>
                  <a:schemeClr val="accent3">
                    <a:lumMod val="50000"/>
                  </a:schemeClr>
                </a:solidFill>
                <a:latin typeface="Bahnschrift SemiBold" panose="020B0502040204020203" pitchFamily="34" charset="0"/>
              </a:rPr>
            </a:br>
            <a:endParaRPr lang="ru-RU" b="1" dirty="0">
              <a:solidFill>
                <a:schemeClr val="accent3">
                  <a:lumMod val="50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6904188"/>
            <a:ext cx="175260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/>
            <a:r>
              <a:rPr lang="uk-UA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Вперше в Запоріжжі був створений відкритий діалоговий майданчик для комунікації ОГС і ОМС (включаючи міську раду, депутатів різних фракцій та ОВА, </a:t>
            </a:r>
            <a:r>
              <a:rPr lang="uk-UA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релоковані</a:t>
            </a:r>
            <a:r>
              <a:rPr lang="uk-UA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громади, поліції, волонтерів, жителів), де обговорюються актуальні питання, пов’язані з життєдіяльністю міста під час війни та демократичного розвитку. </a:t>
            </a:r>
          </a:p>
          <a:p>
            <a:pPr algn="just" rtl="0"/>
            <a:r>
              <a:rPr lang="uk-UA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Було проведено 8 діалогових заходів, із залученням </a:t>
            </a:r>
            <a:r>
              <a:rPr lang="uk-UA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фасилітатора</a:t>
            </a:r>
            <a:r>
              <a:rPr lang="uk-UA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яка згладжувала гострі кути, від офіційної атмосфери переходила до довірливого неформального спілкування та спільного пошуку рішень (від розвитку інструментів участі, підвищення ефективності роботи депутатів місцевих рад, чесних виборів Громадської ради - до пошуку вищого сенсу роботи посадовців та патріотичних і духовних цінностей, любові до свого міста та Батьківщини, оборони та безпеки).  </a:t>
            </a:r>
          </a:p>
          <a:p>
            <a:pPr algn="just" rtl="0"/>
            <a:r>
              <a:rPr lang="uk-UA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Результатом стало підвищення згуртованості в громаді та партнерства і співпраця.</a:t>
            </a:r>
            <a:endParaRPr lang="uk-UA" sz="2400" b="0" dirty="0">
              <a:effectLst/>
            </a:endParaRPr>
          </a:p>
          <a:p>
            <a:br>
              <a:rPr lang="uk-UA" sz="2800" dirty="0"/>
            </a:b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25" y="1967703"/>
            <a:ext cx="9306675" cy="4738823"/>
          </a:xfrm>
          <a:prstGeom prst="rect">
            <a:avLst/>
          </a:prstGeom>
        </p:spPr>
      </p:pic>
      <p:sp>
        <p:nvSpPr>
          <p:cNvPr id="3" name="Прямокутник: округлені кути 2">
            <a:extLst>
              <a:ext uri="{FF2B5EF4-FFF2-40B4-BE49-F238E27FC236}">
                <a16:creationId xmlns:a16="http://schemas.microsoft.com/office/drawing/2014/main" id="{30F9BE17-221D-C0AE-51FA-72C2DD2B89FB}"/>
              </a:ext>
            </a:extLst>
          </p:cNvPr>
          <p:cNvSpPr/>
          <p:nvPr/>
        </p:nvSpPr>
        <p:spPr>
          <a:xfrm>
            <a:off x="10147381" y="294791"/>
            <a:ext cx="3429000" cy="13627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230 учасників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F6327B-3D93-507A-84B1-A505DA00E3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1076" y="351111"/>
            <a:ext cx="1805924" cy="18059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11B5DDD-67D3-E979-6629-111B45DF5C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1" y="2096426"/>
            <a:ext cx="7215066" cy="46101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0D81DF7-5F7F-ADFF-B78D-789EF8FBE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76846" y="5387983"/>
            <a:ext cx="1657251" cy="131854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7E507C2-C415-AE02-B45D-E64D2F98F3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5603" y="136700"/>
            <a:ext cx="1723964" cy="172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940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TM03457491[[fn=Місто]]</Template>
  <TotalTime>1163</TotalTime>
  <Words>1186</Words>
  <Application>Microsoft Office PowerPoint</Application>
  <PresentationFormat>Довільний</PresentationFormat>
  <Paragraphs>91</Paragraphs>
  <Slides>12</Slides>
  <Notes>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21" baseType="lpstr">
      <vt:lpstr>Open Sans</vt:lpstr>
      <vt:lpstr>Times New Roman</vt:lpstr>
      <vt:lpstr>Open Sans Extra Bold Bold</vt:lpstr>
      <vt:lpstr>Arial Rounded MT Bold</vt:lpstr>
      <vt:lpstr>Arial</vt:lpstr>
      <vt:lpstr>Open Sans Bold</vt:lpstr>
      <vt:lpstr>Calibri</vt:lpstr>
      <vt:lpstr>Bahnschrift SemiBold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  Адвокаційні кампанії  </vt:lpstr>
      <vt:lpstr>  Форум громадянського суспільства «Ефективні інструменти співпраці громадськості з владою» (у співпраці з ЗОДА)  </vt:lpstr>
      <vt:lpstr>  Проведено 2-денний тренінг для ОГС і ОМС із ненасильницької комунікації  для вирішення конфліктів, побудови діалогу  </vt:lpstr>
      <vt:lpstr>     Організовано 8 публічних діалогів  між ОГС та ОМС про сенси Запоріжжя       </vt:lpstr>
      <vt:lpstr>  Дослідження «Добре врядування Запоріжжя  очима влади та громади» за методикою Ради Європи + власні метрики  </vt:lpstr>
      <vt:lpstr>    Навчання для активних людей і молоді  «Інструменти участі активних запоріжців»    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 "Екосенс"</dc:title>
  <dc:creator>Студент</dc:creator>
  <cp:lastModifiedBy>Tetiana Zhavzharova</cp:lastModifiedBy>
  <cp:revision>118</cp:revision>
  <dcterms:created xsi:type="dcterms:W3CDTF">2006-08-16T00:00:00Z</dcterms:created>
  <dcterms:modified xsi:type="dcterms:W3CDTF">2025-07-09T11:59:41Z</dcterms:modified>
  <dc:identifier>DAFl1HEZLIs</dc:identifier>
</cp:coreProperties>
</file>